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62" r:id="rId6"/>
    <p:sldId id="282" r:id="rId7"/>
    <p:sldId id="258" r:id="rId8"/>
    <p:sldId id="267" r:id="rId9"/>
    <p:sldId id="269" r:id="rId10"/>
    <p:sldId id="271" r:id="rId11"/>
    <p:sldId id="270" r:id="rId12"/>
    <p:sldId id="273" r:id="rId13"/>
    <p:sldId id="259" r:id="rId14"/>
    <p:sldId id="260" r:id="rId15"/>
    <p:sldId id="261" r:id="rId16"/>
    <p:sldId id="266" r:id="rId17"/>
    <p:sldId id="268" r:id="rId18"/>
    <p:sldId id="263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DFCA7-DF5C-4D18-B7D6-351B4AE3D36E}" type="doc">
      <dgm:prSet loTypeId="urn:microsoft.com/office/officeart/2016/7/layout/HorizontalAction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F0F5E3-436A-4B73-9F78-D6D8B1622325}">
      <dgm:prSet/>
      <dgm:spPr/>
      <dgm:t>
        <a:bodyPr/>
        <a:lstStyle/>
        <a:p>
          <a:r>
            <a:rPr lang="en-US" dirty="0"/>
            <a:t>Describe</a:t>
          </a:r>
        </a:p>
      </dgm:t>
    </dgm:pt>
    <dgm:pt modelId="{2F9B0D94-5571-497E-9A37-A0CDEBFA614D}" cxnId="{63527B26-C1AB-43A9-99BF-CA94C9E994E1}" type="parTrans">
      <dgm:prSet/>
      <dgm:spPr/>
      <dgm:t>
        <a:bodyPr/>
        <a:lstStyle/>
        <a:p>
          <a:endParaRPr lang="en-US"/>
        </a:p>
      </dgm:t>
    </dgm:pt>
    <dgm:pt modelId="{5E959187-C964-4DB9-8BA2-B6BAF2FAC43E}" cxnId="{63527B26-C1AB-43A9-99BF-CA94C9E994E1}" type="sibTrans">
      <dgm:prSet/>
      <dgm:spPr/>
      <dgm:t>
        <a:bodyPr/>
        <a:lstStyle/>
        <a:p>
          <a:endParaRPr lang="en-US"/>
        </a:p>
      </dgm:t>
    </dgm:pt>
    <dgm:pt modelId="{5EC342AB-913E-4BCA-AA0F-D2B35135EFB0}">
      <dgm:prSet custT="1"/>
      <dgm:spPr/>
      <dgm:t>
        <a:bodyPr/>
        <a:lstStyle/>
        <a:p>
          <a:r>
            <a:rPr lang="en-US" sz="2000" dirty="0"/>
            <a:t>Relationship between Covid-19 infection rates and mortality rates with income level</a:t>
          </a:r>
        </a:p>
      </dgm:t>
    </dgm:pt>
    <dgm:pt modelId="{DE9A1212-272C-4D9B-B157-3AA121E9327D}" cxnId="{A365757C-1BE1-473C-A61D-0018D9183F5C}" type="parTrans">
      <dgm:prSet/>
      <dgm:spPr/>
      <dgm:t>
        <a:bodyPr/>
        <a:lstStyle/>
        <a:p>
          <a:endParaRPr lang="en-US"/>
        </a:p>
      </dgm:t>
    </dgm:pt>
    <dgm:pt modelId="{71C1E31A-AE81-4395-90DC-1737DC974461}" cxnId="{A365757C-1BE1-473C-A61D-0018D9183F5C}" type="sibTrans">
      <dgm:prSet/>
      <dgm:spPr/>
      <dgm:t>
        <a:bodyPr/>
        <a:lstStyle/>
        <a:p>
          <a:endParaRPr lang="en-US"/>
        </a:p>
      </dgm:t>
    </dgm:pt>
    <dgm:pt modelId="{D21EFB15-0120-480B-BC3A-D493DD8E8257}">
      <dgm:prSet/>
      <dgm:spPr/>
      <dgm:t>
        <a:bodyPr/>
        <a:lstStyle/>
        <a:p>
          <a:r>
            <a:rPr lang="en-US"/>
            <a:t>Describe</a:t>
          </a:r>
        </a:p>
      </dgm:t>
    </dgm:pt>
    <dgm:pt modelId="{9CC2075D-7C5D-4A85-9627-C876E25B9A30}" cxnId="{80E71CCE-F00A-406E-9622-632EC27F74D1}" type="parTrans">
      <dgm:prSet/>
      <dgm:spPr/>
      <dgm:t>
        <a:bodyPr/>
        <a:lstStyle/>
        <a:p>
          <a:endParaRPr lang="en-US"/>
        </a:p>
      </dgm:t>
    </dgm:pt>
    <dgm:pt modelId="{33BC4E95-39BF-4B4C-9D21-C27BA655D43D}" cxnId="{80E71CCE-F00A-406E-9622-632EC27F74D1}" type="sibTrans">
      <dgm:prSet/>
      <dgm:spPr/>
      <dgm:t>
        <a:bodyPr/>
        <a:lstStyle/>
        <a:p>
          <a:endParaRPr lang="en-US"/>
        </a:p>
      </dgm:t>
    </dgm:pt>
    <dgm:pt modelId="{89A24EE9-6CA9-48A1-A010-0C5967F491EF}">
      <dgm:prSet custT="1"/>
      <dgm:spPr/>
      <dgm:t>
        <a:bodyPr/>
        <a:lstStyle/>
        <a:p>
          <a:r>
            <a:rPr lang="en-US" sz="2000" dirty="0"/>
            <a:t>Relationship between Covid-19 infection rates and mortality rates with latitude in the US</a:t>
          </a:r>
        </a:p>
      </dgm:t>
    </dgm:pt>
    <dgm:pt modelId="{EC44BD36-D101-47C7-AA2F-F638F11C03D0}" cxnId="{8DEC6CB7-B47D-498F-B79F-84B028EAFB23}" type="parTrans">
      <dgm:prSet/>
      <dgm:spPr/>
      <dgm:t>
        <a:bodyPr/>
        <a:lstStyle/>
        <a:p>
          <a:endParaRPr lang="en-US"/>
        </a:p>
      </dgm:t>
    </dgm:pt>
    <dgm:pt modelId="{078A5823-150E-4725-9CA5-CCE849E2F5CE}" cxnId="{8DEC6CB7-B47D-498F-B79F-84B028EAFB23}" type="sibTrans">
      <dgm:prSet/>
      <dgm:spPr/>
      <dgm:t>
        <a:bodyPr/>
        <a:lstStyle/>
        <a:p>
          <a:endParaRPr lang="en-US"/>
        </a:p>
      </dgm:t>
    </dgm:pt>
    <dgm:pt modelId="{BB0610A0-8DF9-44C5-B2BD-029BB74C1659}">
      <dgm:prSet/>
      <dgm:spPr/>
      <dgm:t>
        <a:bodyPr/>
        <a:lstStyle/>
        <a:p>
          <a:r>
            <a:rPr lang="en-US"/>
            <a:t>Describe</a:t>
          </a:r>
        </a:p>
      </dgm:t>
    </dgm:pt>
    <dgm:pt modelId="{7AF1F0D7-0DD4-4581-B153-3ADD084CE3FE}" cxnId="{A7B29064-D1DC-4688-A05E-99F0FC162749}" type="parTrans">
      <dgm:prSet/>
      <dgm:spPr/>
      <dgm:t>
        <a:bodyPr/>
        <a:lstStyle/>
        <a:p>
          <a:endParaRPr lang="en-US"/>
        </a:p>
      </dgm:t>
    </dgm:pt>
    <dgm:pt modelId="{0A569267-A6EA-4126-BEE9-29F5C4830561}" cxnId="{A7B29064-D1DC-4688-A05E-99F0FC162749}" type="sibTrans">
      <dgm:prSet/>
      <dgm:spPr/>
      <dgm:t>
        <a:bodyPr/>
        <a:lstStyle/>
        <a:p>
          <a:endParaRPr lang="en-US"/>
        </a:p>
      </dgm:t>
    </dgm:pt>
    <dgm:pt modelId="{36ECB846-BC12-499C-8707-D423CF67A8D1}">
      <dgm:prSet custT="1"/>
      <dgm:spPr/>
      <dgm:t>
        <a:bodyPr/>
        <a:lstStyle/>
        <a:p>
          <a:r>
            <a:rPr lang="en-US" sz="2000" dirty="0"/>
            <a:t>Relationship between Covid-19 infection rates and mortality rates with population</a:t>
          </a:r>
        </a:p>
      </dgm:t>
    </dgm:pt>
    <dgm:pt modelId="{1D5114F3-2B92-4426-8225-458406872796}" cxnId="{06E754E0-C4BC-4F79-8397-5C2D5C1960F0}" type="parTrans">
      <dgm:prSet/>
      <dgm:spPr/>
      <dgm:t>
        <a:bodyPr/>
        <a:lstStyle/>
        <a:p>
          <a:endParaRPr lang="en-US"/>
        </a:p>
      </dgm:t>
    </dgm:pt>
    <dgm:pt modelId="{B6468934-2273-4AA0-BE5B-077C77455FE1}" cxnId="{06E754E0-C4BC-4F79-8397-5C2D5C1960F0}" type="sibTrans">
      <dgm:prSet/>
      <dgm:spPr/>
      <dgm:t>
        <a:bodyPr/>
        <a:lstStyle/>
        <a:p>
          <a:endParaRPr lang="en-US"/>
        </a:p>
      </dgm:t>
    </dgm:pt>
    <dgm:pt modelId="{29149304-BF4F-4D7E-A685-E7E932272439}" type="pres">
      <dgm:prSet presAssocID="{BE2DFCA7-DF5C-4D18-B7D6-351B4AE3D36E}" presName="Name0" presStyleCnt="0">
        <dgm:presLayoutVars>
          <dgm:dir/>
          <dgm:animLvl val="lvl"/>
          <dgm:resizeHandles val="exact"/>
        </dgm:presLayoutVars>
      </dgm:prSet>
      <dgm:spPr/>
    </dgm:pt>
    <dgm:pt modelId="{14FCE7C4-BF05-48F9-B229-272B854D2D85}" type="pres">
      <dgm:prSet presAssocID="{5DF0F5E3-436A-4B73-9F78-D6D8B1622325}" presName="composite" presStyleCnt="0"/>
      <dgm:spPr/>
    </dgm:pt>
    <dgm:pt modelId="{BD5AE2BB-B73B-48F5-8BE1-A513A56746F0}" type="pres">
      <dgm:prSet presAssocID="{5DF0F5E3-436A-4B73-9F78-D6D8B1622325}" presName="parTx" presStyleLbl="alignNode1" presStyleIdx="0" presStyleCnt="3">
        <dgm:presLayoutVars>
          <dgm:chMax val="0"/>
          <dgm:chPref val="0"/>
        </dgm:presLayoutVars>
      </dgm:prSet>
      <dgm:spPr/>
    </dgm:pt>
    <dgm:pt modelId="{8859663D-DCF4-483A-B3AC-20BD84DBDDB3}" type="pres">
      <dgm:prSet presAssocID="{5DF0F5E3-436A-4B73-9F78-D6D8B1622325}" presName="desTx" presStyleLbl="alignAccFollowNode1" presStyleIdx="0" presStyleCnt="3">
        <dgm:presLayoutVars/>
      </dgm:prSet>
      <dgm:spPr/>
    </dgm:pt>
    <dgm:pt modelId="{A4EB66A2-A2C9-4B2B-ABC6-EE100B801074}" type="pres">
      <dgm:prSet presAssocID="{5E959187-C964-4DB9-8BA2-B6BAF2FAC43E}" presName="space" presStyleCnt="0"/>
      <dgm:spPr/>
    </dgm:pt>
    <dgm:pt modelId="{D828A296-A0D2-419A-876D-3298BA15E2DA}" type="pres">
      <dgm:prSet presAssocID="{D21EFB15-0120-480B-BC3A-D493DD8E8257}" presName="composite" presStyleCnt="0"/>
      <dgm:spPr/>
    </dgm:pt>
    <dgm:pt modelId="{13003AD8-8F12-4FF4-B5E3-64340E58EC5B}" type="pres">
      <dgm:prSet presAssocID="{D21EFB15-0120-480B-BC3A-D493DD8E8257}" presName="parTx" presStyleLbl="alignNode1" presStyleIdx="1" presStyleCnt="3">
        <dgm:presLayoutVars>
          <dgm:chMax val="0"/>
          <dgm:chPref val="0"/>
        </dgm:presLayoutVars>
      </dgm:prSet>
      <dgm:spPr/>
    </dgm:pt>
    <dgm:pt modelId="{5F450FDA-183A-4741-B735-902E7C118B36}" type="pres">
      <dgm:prSet presAssocID="{D21EFB15-0120-480B-BC3A-D493DD8E8257}" presName="desTx" presStyleLbl="alignAccFollowNode1" presStyleIdx="1" presStyleCnt="3">
        <dgm:presLayoutVars/>
      </dgm:prSet>
      <dgm:spPr/>
    </dgm:pt>
    <dgm:pt modelId="{60A373EF-3AC0-480B-B4C9-AFF484E5691D}" type="pres">
      <dgm:prSet presAssocID="{33BC4E95-39BF-4B4C-9D21-C27BA655D43D}" presName="space" presStyleCnt="0"/>
      <dgm:spPr/>
    </dgm:pt>
    <dgm:pt modelId="{DB6DB23E-BE16-4A77-89BC-63D723AE54AB}" type="pres">
      <dgm:prSet presAssocID="{BB0610A0-8DF9-44C5-B2BD-029BB74C1659}" presName="composite" presStyleCnt="0"/>
      <dgm:spPr/>
    </dgm:pt>
    <dgm:pt modelId="{14A4E1C7-DB07-455D-9576-BDBEF6AFBF96}" type="pres">
      <dgm:prSet presAssocID="{BB0610A0-8DF9-44C5-B2BD-029BB74C1659}" presName="parTx" presStyleLbl="alignNode1" presStyleIdx="2" presStyleCnt="3">
        <dgm:presLayoutVars>
          <dgm:chMax val="0"/>
          <dgm:chPref val="0"/>
        </dgm:presLayoutVars>
      </dgm:prSet>
      <dgm:spPr/>
    </dgm:pt>
    <dgm:pt modelId="{0F520F45-7605-4E58-95D8-B3A7C5344CC9}" type="pres">
      <dgm:prSet presAssocID="{BB0610A0-8DF9-44C5-B2BD-029BB74C1659}" presName="desTx" presStyleLbl="alignAccFollowNode1" presStyleIdx="2" presStyleCnt="3">
        <dgm:presLayoutVars/>
      </dgm:prSet>
      <dgm:spPr/>
    </dgm:pt>
  </dgm:ptLst>
  <dgm:cxnLst>
    <dgm:cxn modelId="{4B2A170B-6EA7-4F56-89EB-3B5502D51A7C}" type="presOf" srcId="{36ECB846-BC12-499C-8707-D423CF67A8D1}" destId="{0F520F45-7605-4E58-95D8-B3A7C5344CC9}" srcOrd="0" destOrd="0" presId="urn:microsoft.com/office/officeart/2016/7/layout/HorizontalActionList"/>
    <dgm:cxn modelId="{63527B26-C1AB-43A9-99BF-CA94C9E994E1}" srcId="{BE2DFCA7-DF5C-4D18-B7D6-351B4AE3D36E}" destId="{5DF0F5E3-436A-4B73-9F78-D6D8B1622325}" srcOrd="0" destOrd="0" parTransId="{2F9B0D94-5571-497E-9A37-A0CDEBFA614D}" sibTransId="{5E959187-C964-4DB9-8BA2-B6BAF2FAC43E}"/>
    <dgm:cxn modelId="{B5BAE926-53A4-4E95-8251-5140F3BD259D}" type="presOf" srcId="{D21EFB15-0120-480B-BC3A-D493DD8E8257}" destId="{13003AD8-8F12-4FF4-B5E3-64340E58EC5B}" srcOrd="0" destOrd="0" presId="urn:microsoft.com/office/officeart/2016/7/layout/HorizontalActionList"/>
    <dgm:cxn modelId="{D4CFD961-1D02-41DE-ADE8-D1CA7BAFD064}" type="presOf" srcId="{5DF0F5E3-436A-4B73-9F78-D6D8B1622325}" destId="{BD5AE2BB-B73B-48F5-8BE1-A513A56746F0}" srcOrd="0" destOrd="0" presId="urn:microsoft.com/office/officeart/2016/7/layout/HorizontalActionList"/>
    <dgm:cxn modelId="{A7B29064-D1DC-4688-A05E-99F0FC162749}" srcId="{BE2DFCA7-DF5C-4D18-B7D6-351B4AE3D36E}" destId="{BB0610A0-8DF9-44C5-B2BD-029BB74C1659}" srcOrd="2" destOrd="0" parTransId="{7AF1F0D7-0DD4-4581-B153-3ADD084CE3FE}" sibTransId="{0A569267-A6EA-4126-BEE9-29F5C4830561}"/>
    <dgm:cxn modelId="{6D2BE35A-D447-446B-B43C-F76D271AE0B1}" type="presOf" srcId="{BB0610A0-8DF9-44C5-B2BD-029BB74C1659}" destId="{14A4E1C7-DB07-455D-9576-BDBEF6AFBF96}" srcOrd="0" destOrd="0" presId="urn:microsoft.com/office/officeart/2016/7/layout/HorizontalActionList"/>
    <dgm:cxn modelId="{A365757C-1BE1-473C-A61D-0018D9183F5C}" srcId="{5DF0F5E3-436A-4B73-9F78-D6D8B1622325}" destId="{5EC342AB-913E-4BCA-AA0F-D2B35135EFB0}" srcOrd="0" destOrd="0" parTransId="{DE9A1212-272C-4D9B-B157-3AA121E9327D}" sibTransId="{71C1E31A-AE81-4395-90DC-1737DC974461}"/>
    <dgm:cxn modelId="{50C9B083-25AD-41CF-B0FA-D2C68FF753E5}" type="presOf" srcId="{5EC342AB-913E-4BCA-AA0F-D2B35135EFB0}" destId="{8859663D-DCF4-483A-B3AC-20BD84DBDDB3}" srcOrd="0" destOrd="0" presId="urn:microsoft.com/office/officeart/2016/7/layout/HorizontalActionList"/>
    <dgm:cxn modelId="{BB6DC289-4FAD-4830-91F0-79565B570702}" type="presOf" srcId="{BE2DFCA7-DF5C-4D18-B7D6-351B4AE3D36E}" destId="{29149304-BF4F-4D7E-A685-E7E932272439}" srcOrd="0" destOrd="0" presId="urn:microsoft.com/office/officeart/2016/7/layout/HorizontalActionList"/>
    <dgm:cxn modelId="{8DEC6CB7-B47D-498F-B79F-84B028EAFB23}" srcId="{D21EFB15-0120-480B-BC3A-D493DD8E8257}" destId="{89A24EE9-6CA9-48A1-A010-0C5967F491EF}" srcOrd="0" destOrd="0" parTransId="{EC44BD36-D101-47C7-AA2F-F638F11C03D0}" sibTransId="{078A5823-150E-4725-9CA5-CCE849E2F5CE}"/>
    <dgm:cxn modelId="{80E71CCE-F00A-406E-9622-632EC27F74D1}" srcId="{BE2DFCA7-DF5C-4D18-B7D6-351B4AE3D36E}" destId="{D21EFB15-0120-480B-BC3A-D493DD8E8257}" srcOrd="1" destOrd="0" parTransId="{9CC2075D-7C5D-4A85-9627-C876E25B9A30}" sibTransId="{33BC4E95-39BF-4B4C-9D21-C27BA655D43D}"/>
    <dgm:cxn modelId="{06E754E0-C4BC-4F79-8397-5C2D5C1960F0}" srcId="{BB0610A0-8DF9-44C5-B2BD-029BB74C1659}" destId="{36ECB846-BC12-499C-8707-D423CF67A8D1}" srcOrd="0" destOrd="0" parTransId="{1D5114F3-2B92-4426-8225-458406872796}" sibTransId="{B6468934-2273-4AA0-BE5B-077C77455FE1}"/>
    <dgm:cxn modelId="{06E488F5-E1A8-4A13-80A6-74697A421074}" type="presOf" srcId="{89A24EE9-6CA9-48A1-A010-0C5967F491EF}" destId="{5F450FDA-183A-4741-B735-902E7C118B36}" srcOrd="0" destOrd="0" presId="urn:microsoft.com/office/officeart/2016/7/layout/HorizontalActionList"/>
    <dgm:cxn modelId="{0AE1804A-3ED5-45C6-B732-6575633F6C7B}" type="presParOf" srcId="{29149304-BF4F-4D7E-A685-E7E932272439}" destId="{14FCE7C4-BF05-48F9-B229-272B854D2D85}" srcOrd="0" destOrd="0" presId="urn:microsoft.com/office/officeart/2016/7/layout/HorizontalActionList"/>
    <dgm:cxn modelId="{0542D6A1-51D1-4AF2-A559-49F37DBF1F7B}" type="presParOf" srcId="{14FCE7C4-BF05-48F9-B229-272B854D2D85}" destId="{BD5AE2BB-B73B-48F5-8BE1-A513A56746F0}" srcOrd="0" destOrd="0" presId="urn:microsoft.com/office/officeart/2016/7/layout/HorizontalActionList"/>
    <dgm:cxn modelId="{114D1657-4A6E-49DB-94CB-AE517D593AB2}" type="presParOf" srcId="{14FCE7C4-BF05-48F9-B229-272B854D2D85}" destId="{8859663D-DCF4-483A-B3AC-20BD84DBDDB3}" srcOrd="1" destOrd="0" presId="urn:microsoft.com/office/officeart/2016/7/layout/HorizontalActionList"/>
    <dgm:cxn modelId="{B903B13D-7B5A-4F91-A3D5-05F56D9D6196}" type="presParOf" srcId="{29149304-BF4F-4D7E-A685-E7E932272439}" destId="{A4EB66A2-A2C9-4B2B-ABC6-EE100B801074}" srcOrd="1" destOrd="0" presId="urn:microsoft.com/office/officeart/2016/7/layout/HorizontalActionList"/>
    <dgm:cxn modelId="{9F04E6CE-3A8A-4131-885B-98C63ABE5E5E}" type="presParOf" srcId="{29149304-BF4F-4D7E-A685-E7E932272439}" destId="{D828A296-A0D2-419A-876D-3298BA15E2DA}" srcOrd="2" destOrd="0" presId="urn:microsoft.com/office/officeart/2016/7/layout/HorizontalActionList"/>
    <dgm:cxn modelId="{B17D14E6-DD21-4A27-82F6-45DC595CDE40}" type="presParOf" srcId="{D828A296-A0D2-419A-876D-3298BA15E2DA}" destId="{13003AD8-8F12-4FF4-B5E3-64340E58EC5B}" srcOrd="0" destOrd="0" presId="urn:microsoft.com/office/officeart/2016/7/layout/HorizontalActionList"/>
    <dgm:cxn modelId="{10ABC049-444D-4636-96AF-D6CBCBF8AEB9}" type="presParOf" srcId="{D828A296-A0D2-419A-876D-3298BA15E2DA}" destId="{5F450FDA-183A-4741-B735-902E7C118B36}" srcOrd="1" destOrd="0" presId="urn:microsoft.com/office/officeart/2016/7/layout/HorizontalActionList"/>
    <dgm:cxn modelId="{546B0002-7524-4BA7-A3F4-EF248D0E4299}" type="presParOf" srcId="{29149304-BF4F-4D7E-A685-E7E932272439}" destId="{60A373EF-3AC0-480B-B4C9-AFF484E5691D}" srcOrd="3" destOrd="0" presId="urn:microsoft.com/office/officeart/2016/7/layout/HorizontalActionList"/>
    <dgm:cxn modelId="{C727E0BC-5E08-4555-B9CA-BBF84C73E256}" type="presParOf" srcId="{29149304-BF4F-4D7E-A685-E7E932272439}" destId="{DB6DB23E-BE16-4A77-89BC-63D723AE54AB}" srcOrd="4" destOrd="0" presId="urn:microsoft.com/office/officeart/2016/7/layout/HorizontalActionList"/>
    <dgm:cxn modelId="{1B8F13B3-E537-42FA-B8B2-140B007F5091}" type="presParOf" srcId="{DB6DB23E-BE16-4A77-89BC-63D723AE54AB}" destId="{14A4E1C7-DB07-455D-9576-BDBEF6AFBF96}" srcOrd="0" destOrd="0" presId="urn:microsoft.com/office/officeart/2016/7/layout/HorizontalActionList"/>
    <dgm:cxn modelId="{3EDA70F2-FA9E-4CEF-81E2-C518A12EA89A}" type="presParOf" srcId="{DB6DB23E-BE16-4A77-89BC-63D723AE54AB}" destId="{0F520F45-7605-4E58-95D8-B3A7C5344CC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9511CF-01ED-4E67-B1EB-CCD9A99CBA8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B956FD-4B5D-4593-9168-A55A646D596D}">
      <dgm:prSet/>
      <dgm:spPr/>
      <dgm:t>
        <a:bodyPr/>
        <a:lstStyle/>
        <a:p>
          <a:r>
            <a:rPr lang="en-US"/>
            <a:t>Sourcing</a:t>
          </a:r>
        </a:p>
      </dgm:t>
    </dgm:pt>
    <dgm:pt modelId="{08F29BE7-33E8-4989-8F1A-1784E9AA7F31}" cxnId="{4281F223-AC1F-4A37-BCCE-1E5EC7E17C6E}" type="parTrans">
      <dgm:prSet/>
      <dgm:spPr/>
      <dgm:t>
        <a:bodyPr/>
        <a:lstStyle/>
        <a:p>
          <a:endParaRPr lang="en-US"/>
        </a:p>
      </dgm:t>
    </dgm:pt>
    <dgm:pt modelId="{DD849474-1241-4FE0-BBF7-478F7F41A02B}" cxnId="{4281F223-AC1F-4A37-BCCE-1E5EC7E17C6E}" type="sibTrans">
      <dgm:prSet/>
      <dgm:spPr/>
      <dgm:t>
        <a:bodyPr/>
        <a:lstStyle/>
        <a:p>
          <a:endParaRPr lang="en-US"/>
        </a:p>
      </dgm:t>
    </dgm:pt>
    <dgm:pt modelId="{961CB5FF-FCCE-4060-950E-3D975CFBFE46}">
      <dgm:prSet/>
      <dgm:spPr/>
      <dgm:t>
        <a:bodyPr/>
        <a:lstStyle/>
        <a:p>
          <a:r>
            <a:rPr lang="en-US"/>
            <a:t>Cleansing</a:t>
          </a:r>
        </a:p>
      </dgm:t>
    </dgm:pt>
    <dgm:pt modelId="{3AF074C4-7E2F-4FAF-80B5-EFAD9ACA6764}" cxnId="{8F17EF5A-E6E6-45E8-B314-E743D5DE0506}" type="parTrans">
      <dgm:prSet/>
      <dgm:spPr/>
      <dgm:t>
        <a:bodyPr/>
        <a:lstStyle/>
        <a:p>
          <a:endParaRPr lang="en-US"/>
        </a:p>
      </dgm:t>
    </dgm:pt>
    <dgm:pt modelId="{34103DE2-973D-415D-B528-9814913A9178}" cxnId="{8F17EF5A-E6E6-45E8-B314-E743D5DE0506}" type="sibTrans">
      <dgm:prSet/>
      <dgm:spPr/>
      <dgm:t>
        <a:bodyPr/>
        <a:lstStyle/>
        <a:p>
          <a:endParaRPr lang="en-US"/>
        </a:p>
      </dgm:t>
    </dgm:pt>
    <dgm:pt modelId="{D6887E9A-6C5C-4BF7-A1E7-17E6AE679A5C}">
      <dgm:prSet/>
      <dgm:spPr/>
      <dgm:t>
        <a:bodyPr/>
        <a:lstStyle/>
        <a:p>
          <a:r>
            <a:rPr lang="en-US"/>
            <a:t>Coding</a:t>
          </a:r>
        </a:p>
      </dgm:t>
    </dgm:pt>
    <dgm:pt modelId="{DC4E55D9-38D8-4921-B5DB-0F55C4C07229}" cxnId="{2A8BDA7D-C41B-4691-96D8-203B527B5B43}" type="parTrans">
      <dgm:prSet/>
      <dgm:spPr/>
      <dgm:t>
        <a:bodyPr/>
        <a:lstStyle/>
        <a:p>
          <a:endParaRPr lang="en-US"/>
        </a:p>
      </dgm:t>
    </dgm:pt>
    <dgm:pt modelId="{5A9FDC9B-54EB-4FF6-8E4F-192E55B31496}" cxnId="{2A8BDA7D-C41B-4691-96D8-203B527B5B43}" type="sibTrans">
      <dgm:prSet/>
      <dgm:spPr/>
      <dgm:t>
        <a:bodyPr/>
        <a:lstStyle/>
        <a:p>
          <a:endParaRPr lang="en-US"/>
        </a:p>
      </dgm:t>
    </dgm:pt>
    <dgm:pt modelId="{B6E4622F-D120-4908-8A16-26680EA794E8}" type="pres">
      <dgm:prSet presAssocID="{E99511CF-01ED-4E67-B1EB-CCD9A99CBA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059BFC-1A1B-4622-B198-AC2F75F798F3}" type="pres">
      <dgm:prSet presAssocID="{36B956FD-4B5D-4593-9168-A55A646D596D}" presName="hierRoot1" presStyleCnt="0"/>
      <dgm:spPr/>
    </dgm:pt>
    <dgm:pt modelId="{03120154-49AF-4D01-B62E-E92BE4163A0D}" type="pres">
      <dgm:prSet presAssocID="{36B956FD-4B5D-4593-9168-A55A646D596D}" presName="composite" presStyleCnt="0"/>
      <dgm:spPr/>
    </dgm:pt>
    <dgm:pt modelId="{B5A2D7AC-C106-4703-869E-6161E7B2A1E0}" type="pres">
      <dgm:prSet presAssocID="{36B956FD-4B5D-4593-9168-A55A646D596D}" presName="background" presStyleLbl="node0" presStyleIdx="0" presStyleCnt="3"/>
      <dgm:spPr/>
    </dgm:pt>
    <dgm:pt modelId="{9E96DC5C-D131-40B8-8A79-624BC3CAA672}" type="pres">
      <dgm:prSet presAssocID="{36B956FD-4B5D-4593-9168-A55A646D596D}" presName="text" presStyleLbl="fgAcc0" presStyleIdx="0" presStyleCnt="3">
        <dgm:presLayoutVars>
          <dgm:chPref val="3"/>
        </dgm:presLayoutVars>
      </dgm:prSet>
      <dgm:spPr/>
    </dgm:pt>
    <dgm:pt modelId="{6A01C7D3-F9B3-483B-8E57-63FCFD72DAF2}" type="pres">
      <dgm:prSet presAssocID="{36B956FD-4B5D-4593-9168-A55A646D596D}" presName="hierChild2" presStyleCnt="0"/>
      <dgm:spPr/>
    </dgm:pt>
    <dgm:pt modelId="{A2B49F4C-8BC0-4CB6-8F86-1834CA6D4253}" type="pres">
      <dgm:prSet presAssocID="{961CB5FF-FCCE-4060-950E-3D975CFBFE46}" presName="hierRoot1" presStyleCnt="0"/>
      <dgm:spPr/>
    </dgm:pt>
    <dgm:pt modelId="{844E6052-C3B7-4D01-997E-E1F4EB9663B4}" type="pres">
      <dgm:prSet presAssocID="{961CB5FF-FCCE-4060-950E-3D975CFBFE46}" presName="composite" presStyleCnt="0"/>
      <dgm:spPr/>
    </dgm:pt>
    <dgm:pt modelId="{D6043E29-F347-48A3-AD04-8A892F027338}" type="pres">
      <dgm:prSet presAssocID="{961CB5FF-FCCE-4060-950E-3D975CFBFE46}" presName="background" presStyleLbl="node0" presStyleIdx="1" presStyleCnt="3"/>
      <dgm:spPr/>
    </dgm:pt>
    <dgm:pt modelId="{577BCDE9-C401-43B4-8393-BFD73B88B509}" type="pres">
      <dgm:prSet presAssocID="{961CB5FF-FCCE-4060-950E-3D975CFBFE46}" presName="text" presStyleLbl="fgAcc0" presStyleIdx="1" presStyleCnt="3">
        <dgm:presLayoutVars>
          <dgm:chPref val="3"/>
        </dgm:presLayoutVars>
      </dgm:prSet>
      <dgm:spPr/>
    </dgm:pt>
    <dgm:pt modelId="{F1AB80E8-E67E-466A-B38E-4ECF74C9E0BF}" type="pres">
      <dgm:prSet presAssocID="{961CB5FF-FCCE-4060-950E-3D975CFBFE46}" presName="hierChild2" presStyleCnt="0"/>
      <dgm:spPr/>
    </dgm:pt>
    <dgm:pt modelId="{B8075504-27F7-4BDF-8ED2-7B52E7C08DAA}" type="pres">
      <dgm:prSet presAssocID="{D6887E9A-6C5C-4BF7-A1E7-17E6AE679A5C}" presName="hierRoot1" presStyleCnt="0"/>
      <dgm:spPr/>
    </dgm:pt>
    <dgm:pt modelId="{27E2ADB1-C3B2-4AAA-AD0B-F22314C947EA}" type="pres">
      <dgm:prSet presAssocID="{D6887E9A-6C5C-4BF7-A1E7-17E6AE679A5C}" presName="composite" presStyleCnt="0"/>
      <dgm:spPr/>
    </dgm:pt>
    <dgm:pt modelId="{28979904-9B35-4EF1-AFCC-199BE7569CD7}" type="pres">
      <dgm:prSet presAssocID="{D6887E9A-6C5C-4BF7-A1E7-17E6AE679A5C}" presName="background" presStyleLbl="node0" presStyleIdx="2" presStyleCnt="3"/>
      <dgm:spPr/>
    </dgm:pt>
    <dgm:pt modelId="{7725C39D-BE6B-4038-A06D-FC935DA523E6}" type="pres">
      <dgm:prSet presAssocID="{D6887E9A-6C5C-4BF7-A1E7-17E6AE679A5C}" presName="text" presStyleLbl="fgAcc0" presStyleIdx="2" presStyleCnt="3">
        <dgm:presLayoutVars>
          <dgm:chPref val="3"/>
        </dgm:presLayoutVars>
      </dgm:prSet>
      <dgm:spPr/>
    </dgm:pt>
    <dgm:pt modelId="{1927B276-115A-41E1-88D3-1792AF243A56}" type="pres">
      <dgm:prSet presAssocID="{D6887E9A-6C5C-4BF7-A1E7-17E6AE679A5C}" presName="hierChild2" presStyleCnt="0"/>
      <dgm:spPr/>
    </dgm:pt>
  </dgm:ptLst>
  <dgm:cxnLst>
    <dgm:cxn modelId="{4281F223-AC1F-4A37-BCCE-1E5EC7E17C6E}" srcId="{E99511CF-01ED-4E67-B1EB-CCD9A99CBA8A}" destId="{36B956FD-4B5D-4593-9168-A55A646D596D}" srcOrd="0" destOrd="0" parTransId="{08F29BE7-33E8-4989-8F1A-1784E9AA7F31}" sibTransId="{DD849474-1241-4FE0-BBF7-478F7F41A02B}"/>
    <dgm:cxn modelId="{0130C476-D798-4590-9C80-F62003255945}" type="presOf" srcId="{E99511CF-01ED-4E67-B1EB-CCD9A99CBA8A}" destId="{B6E4622F-D120-4908-8A16-26680EA794E8}" srcOrd="0" destOrd="0" presId="urn:microsoft.com/office/officeart/2005/8/layout/hierarchy1"/>
    <dgm:cxn modelId="{8F17EF5A-E6E6-45E8-B314-E743D5DE0506}" srcId="{E99511CF-01ED-4E67-B1EB-CCD9A99CBA8A}" destId="{961CB5FF-FCCE-4060-950E-3D975CFBFE46}" srcOrd="1" destOrd="0" parTransId="{3AF074C4-7E2F-4FAF-80B5-EFAD9ACA6764}" sibTransId="{34103DE2-973D-415D-B528-9814913A9178}"/>
    <dgm:cxn modelId="{2A8BDA7D-C41B-4691-96D8-203B527B5B43}" srcId="{E99511CF-01ED-4E67-B1EB-CCD9A99CBA8A}" destId="{D6887E9A-6C5C-4BF7-A1E7-17E6AE679A5C}" srcOrd="2" destOrd="0" parTransId="{DC4E55D9-38D8-4921-B5DB-0F55C4C07229}" sibTransId="{5A9FDC9B-54EB-4FF6-8E4F-192E55B31496}"/>
    <dgm:cxn modelId="{A6121EB6-A6E3-4290-BDBD-62503F4E2AF6}" type="presOf" srcId="{D6887E9A-6C5C-4BF7-A1E7-17E6AE679A5C}" destId="{7725C39D-BE6B-4038-A06D-FC935DA523E6}" srcOrd="0" destOrd="0" presId="urn:microsoft.com/office/officeart/2005/8/layout/hierarchy1"/>
    <dgm:cxn modelId="{ED4222CB-8A46-4F4C-B9F0-CF0A2664D7F1}" type="presOf" srcId="{961CB5FF-FCCE-4060-950E-3D975CFBFE46}" destId="{577BCDE9-C401-43B4-8393-BFD73B88B509}" srcOrd="0" destOrd="0" presId="urn:microsoft.com/office/officeart/2005/8/layout/hierarchy1"/>
    <dgm:cxn modelId="{D9E08EEC-83BA-400C-92F5-01FBE5C1E4B0}" type="presOf" srcId="{36B956FD-4B5D-4593-9168-A55A646D596D}" destId="{9E96DC5C-D131-40B8-8A79-624BC3CAA672}" srcOrd="0" destOrd="0" presId="urn:microsoft.com/office/officeart/2005/8/layout/hierarchy1"/>
    <dgm:cxn modelId="{FA69DB28-E893-41E4-862F-64C281C4CA7B}" type="presParOf" srcId="{B6E4622F-D120-4908-8A16-26680EA794E8}" destId="{A7059BFC-1A1B-4622-B198-AC2F75F798F3}" srcOrd="0" destOrd="0" presId="urn:microsoft.com/office/officeart/2005/8/layout/hierarchy1"/>
    <dgm:cxn modelId="{F141D581-6166-4F12-9296-5A363D355608}" type="presParOf" srcId="{A7059BFC-1A1B-4622-B198-AC2F75F798F3}" destId="{03120154-49AF-4D01-B62E-E92BE4163A0D}" srcOrd="0" destOrd="0" presId="urn:microsoft.com/office/officeart/2005/8/layout/hierarchy1"/>
    <dgm:cxn modelId="{038A4D66-B8E6-4BED-BA54-E6F5703AFADD}" type="presParOf" srcId="{03120154-49AF-4D01-B62E-E92BE4163A0D}" destId="{B5A2D7AC-C106-4703-869E-6161E7B2A1E0}" srcOrd="0" destOrd="0" presId="urn:microsoft.com/office/officeart/2005/8/layout/hierarchy1"/>
    <dgm:cxn modelId="{A190AC86-F748-4E1A-8B53-7FA81FFC62D8}" type="presParOf" srcId="{03120154-49AF-4D01-B62E-E92BE4163A0D}" destId="{9E96DC5C-D131-40B8-8A79-624BC3CAA672}" srcOrd="1" destOrd="0" presId="urn:microsoft.com/office/officeart/2005/8/layout/hierarchy1"/>
    <dgm:cxn modelId="{8469AEC4-F57E-41E3-9682-D9A10094DE11}" type="presParOf" srcId="{A7059BFC-1A1B-4622-B198-AC2F75F798F3}" destId="{6A01C7D3-F9B3-483B-8E57-63FCFD72DAF2}" srcOrd="1" destOrd="0" presId="urn:microsoft.com/office/officeart/2005/8/layout/hierarchy1"/>
    <dgm:cxn modelId="{DAA1E645-ED5F-4A4D-84C5-FFC0517E349B}" type="presParOf" srcId="{B6E4622F-D120-4908-8A16-26680EA794E8}" destId="{A2B49F4C-8BC0-4CB6-8F86-1834CA6D4253}" srcOrd="1" destOrd="0" presId="urn:microsoft.com/office/officeart/2005/8/layout/hierarchy1"/>
    <dgm:cxn modelId="{9A889935-B01A-42B1-89D7-111641E745D2}" type="presParOf" srcId="{A2B49F4C-8BC0-4CB6-8F86-1834CA6D4253}" destId="{844E6052-C3B7-4D01-997E-E1F4EB9663B4}" srcOrd="0" destOrd="0" presId="urn:microsoft.com/office/officeart/2005/8/layout/hierarchy1"/>
    <dgm:cxn modelId="{D2DAAC6A-4AF1-4474-BC9B-0746F794E43C}" type="presParOf" srcId="{844E6052-C3B7-4D01-997E-E1F4EB9663B4}" destId="{D6043E29-F347-48A3-AD04-8A892F027338}" srcOrd="0" destOrd="0" presId="urn:microsoft.com/office/officeart/2005/8/layout/hierarchy1"/>
    <dgm:cxn modelId="{2A78BEAE-9815-48E8-9FF6-20D39F74A9AD}" type="presParOf" srcId="{844E6052-C3B7-4D01-997E-E1F4EB9663B4}" destId="{577BCDE9-C401-43B4-8393-BFD73B88B509}" srcOrd="1" destOrd="0" presId="urn:microsoft.com/office/officeart/2005/8/layout/hierarchy1"/>
    <dgm:cxn modelId="{CCABFA94-5085-4633-BE3F-D47DA7A3B166}" type="presParOf" srcId="{A2B49F4C-8BC0-4CB6-8F86-1834CA6D4253}" destId="{F1AB80E8-E67E-466A-B38E-4ECF74C9E0BF}" srcOrd="1" destOrd="0" presId="urn:microsoft.com/office/officeart/2005/8/layout/hierarchy1"/>
    <dgm:cxn modelId="{6B836820-F6A2-4E1F-8788-E4C63F6D03F9}" type="presParOf" srcId="{B6E4622F-D120-4908-8A16-26680EA794E8}" destId="{B8075504-27F7-4BDF-8ED2-7B52E7C08DAA}" srcOrd="2" destOrd="0" presId="urn:microsoft.com/office/officeart/2005/8/layout/hierarchy1"/>
    <dgm:cxn modelId="{14039FFB-6CC4-4A35-8BC3-7649181660FC}" type="presParOf" srcId="{B8075504-27F7-4BDF-8ED2-7B52E7C08DAA}" destId="{27E2ADB1-C3B2-4AAA-AD0B-F22314C947EA}" srcOrd="0" destOrd="0" presId="urn:microsoft.com/office/officeart/2005/8/layout/hierarchy1"/>
    <dgm:cxn modelId="{EC5784B4-65E1-4EF8-B3AA-667CA53A4160}" type="presParOf" srcId="{27E2ADB1-C3B2-4AAA-AD0B-F22314C947EA}" destId="{28979904-9B35-4EF1-AFCC-199BE7569CD7}" srcOrd="0" destOrd="0" presId="urn:microsoft.com/office/officeart/2005/8/layout/hierarchy1"/>
    <dgm:cxn modelId="{1FF321F8-7A1A-4148-AF48-52E89C0883A9}" type="presParOf" srcId="{27E2ADB1-C3B2-4AAA-AD0B-F22314C947EA}" destId="{7725C39D-BE6B-4038-A06D-FC935DA523E6}" srcOrd="1" destOrd="0" presId="urn:microsoft.com/office/officeart/2005/8/layout/hierarchy1"/>
    <dgm:cxn modelId="{4EFB38DA-D2A3-4637-8BC0-5498A09F06B4}" type="presParOf" srcId="{B8075504-27F7-4BDF-8ED2-7B52E7C08DAA}" destId="{1927B276-115A-41E1-88D3-1792AF243A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AE2BB-B73B-48F5-8BE1-A513A56746F0}">
      <dsp:nvSpPr>
        <dsp:cNvPr id="0" name=""/>
        <dsp:cNvSpPr/>
      </dsp:nvSpPr>
      <dsp:spPr>
        <a:xfrm>
          <a:off x="510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Describe</a:t>
          </a:r>
        </a:p>
      </dsp:txBody>
      <dsp:txXfrm>
        <a:off x="510" y="366988"/>
        <a:ext cx="1929723" cy="578917"/>
      </dsp:txXfrm>
    </dsp:sp>
    <dsp:sp modelId="{8859663D-DCF4-483A-B3AC-20BD84DBDDB3}">
      <dsp:nvSpPr>
        <dsp:cNvPr id="0" name=""/>
        <dsp:cNvSpPr/>
      </dsp:nvSpPr>
      <dsp:spPr>
        <a:xfrm>
          <a:off x="510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income level</a:t>
          </a:r>
        </a:p>
      </dsp:txBody>
      <dsp:txXfrm>
        <a:off x="510" y="945905"/>
        <a:ext cx="1929723" cy="2615245"/>
      </dsp:txXfrm>
    </dsp:sp>
    <dsp:sp modelId="{13003AD8-8F12-4FF4-B5E3-64340E58EC5B}">
      <dsp:nvSpPr>
        <dsp:cNvPr id="0" name=""/>
        <dsp:cNvSpPr/>
      </dsp:nvSpPr>
      <dsp:spPr>
        <a:xfrm>
          <a:off x="2038234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Describe</a:t>
          </a:r>
        </a:p>
      </dsp:txBody>
      <dsp:txXfrm>
        <a:off x="2038234" y="366988"/>
        <a:ext cx="1929723" cy="578917"/>
      </dsp:txXfrm>
    </dsp:sp>
    <dsp:sp modelId="{5F450FDA-183A-4741-B735-902E7C118B36}">
      <dsp:nvSpPr>
        <dsp:cNvPr id="0" name=""/>
        <dsp:cNvSpPr/>
      </dsp:nvSpPr>
      <dsp:spPr>
        <a:xfrm>
          <a:off x="2038234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latitude in the US</a:t>
          </a:r>
        </a:p>
      </dsp:txBody>
      <dsp:txXfrm>
        <a:off x="2038234" y="945905"/>
        <a:ext cx="1929723" cy="2615245"/>
      </dsp:txXfrm>
    </dsp:sp>
    <dsp:sp modelId="{14A4E1C7-DB07-455D-9576-BDBEF6AFBF96}">
      <dsp:nvSpPr>
        <dsp:cNvPr id="0" name=""/>
        <dsp:cNvSpPr/>
      </dsp:nvSpPr>
      <dsp:spPr>
        <a:xfrm>
          <a:off x="4075957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Describe</a:t>
          </a:r>
        </a:p>
      </dsp:txBody>
      <dsp:txXfrm>
        <a:off x="4075957" y="366988"/>
        <a:ext cx="1929723" cy="578917"/>
      </dsp:txXfrm>
    </dsp:sp>
    <dsp:sp modelId="{0F520F45-7605-4E58-95D8-B3A7C5344CC9}">
      <dsp:nvSpPr>
        <dsp:cNvPr id="0" name=""/>
        <dsp:cNvSpPr/>
      </dsp:nvSpPr>
      <dsp:spPr>
        <a:xfrm>
          <a:off x="4075957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population</a:t>
          </a:r>
        </a:p>
      </dsp:txBody>
      <dsp:txXfrm>
        <a:off x="4075957" y="945905"/>
        <a:ext cx="1929723" cy="2615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2D7AC-C106-4703-869E-6161E7B2A1E0}">
      <dsp:nvSpPr>
        <dsp:cNvPr id="0" name=""/>
        <dsp:cNvSpPr/>
      </dsp:nvSpPr>
      <dsp:spPr>
        <a:xfrm>
          <a:off x="0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6DC5C-D131-40B8-8A79-624BC3CAA672}">
      <dsp:nvSpPr>
        <dsp:cNvPr id="0" name=""/>
        <dsp:cNvSpPr/>
      </dsp:nvSpPr>
      <dsp:spPr>
        <a:xfrm>
          <a:off x="202120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Sourcing</a:t>
          </a:r>
        </a:p>
      </dsp:txBody>
      <dsp:txXfrm>
        <a:off x="235952" y="1277585"/>
        <a:ext cx="1751423" cy="1087456"/>
      </dsp:txXfrm>
    </dsp:sp>
    <dsp:sp modelId="{D6043E29-F347-48A3-AD04-8A892F027338}">
      <dsp:nvSpPr>
        <dsp:cNvPr id="0" name=""/>
        <dsp:cNvSpPr/>
      </dsp:nvSpPr>
      <dsp:spPr>
        <a:xfrm>
          <a:off x="2223329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BCDE9-C401-43B4-8393-BFD73B88B509}">
      <dsp:nvSpPr>
        <dsp:cNvPr id="0" name=""/>
        <dsp:cNvSpPr/>
      </dsp:nvSpPr>
      <dsp:spPr>
        <a:xfrm>
          <a:off x="2425450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Cleansing</a:t>
          </a:r>
        </a:p>
      </dsp:txBody>
      <dsp:txXfrm>
        <a:off x="2459282" y="1277585"/>
        <a:ext cx="1751423" cy="1087456"/>
      </dsp:txXfrm>
    </dsp:sp>
    <dsp:sp modelId="{28979904-9B35-4EF1-AFCC-199BE7569CD7}">
      <dsp:nvSpPr>
        <dsp:cNvPr id="0" name=""/>
        <dsp:cNvSpPr/>
      </dsp:nvSpPr>
      <dsp:spPr>
        <a:xfrm>
          <a:off x="4446658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5C39D-BE6B-4038-A06D-FC935DA523E6}">
      <dsp:nvSpPr>
        <dsp:cNvPr id="0" name=""/>
        <dsp:cNvSpPr/>
      </dsp:nvSpPr>
      <dsp:spPr>
        <a:xfrm>
          <a:off x="4648779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Coding</a:t>
          </a:r>
        </a:p>
      </dsp:txBody>
      <dsp:txXfrm>
        <a:off x="4682611" y="1277585"/>
        <a:ext cx="1751423" cy="1087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E3C0-1AF8-4F17-84C8-90AB30D2BE6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CAED6-0EA9-45F0-A085-CA9F2A94D2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hyperlink" Target="https://apps.bea.gov/iTable/iTable.cfm?reqid=70&amp;step=1&amp;isuri=1&amp;acrdn=1#reqid=70&amp;step=1&amp;isuri=1&amp;acrdn=1" TargetMode="External"/><Relationship Id="rId2" Type="http://schemas.openxmlformats.org/officeDocument/2006/relationships/hyperlink" Target="https://covid.cdc.gov/covid-data-tracker/#cases_totalcases" TargetMode="Externa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data.cdc.gov/Case-Surveillance/United-States-COVID-19-Cases-and-Deaths-by-State-o/9mfq-cb36" TargetMode="Externa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998" y="798444"/>
            <a:ext cx="4803636" cy="18576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b="1" dirty="0"/>
              <a:t>COVID-19 </a:t>
            </a:r>
            <a:br>
              <a:rPr lang="en-US" sz="4000" b="1" dirty="0"/>
            </a:br>
            <a:r>
              <a:rPr lang="en-US" sz="4000" b="1" dirty="0"/>
              <a:t>Socioeconomic Analysis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2200" b="1" dirty="0"/>
              <a:t>17 OCT 2020</a:t>
            </a:r>
            <a:endParaRPr lang="en-US" sz="2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Connor </a:t>
            </a:r>
            <a:r>
              <a:rPr lang="en-US" sz="2800" dirty="0" err="1">
                <a:solidFill>
                  <a:srgbClr val="000000"/>
                </a:solidFill>
              </a:rPr>
              <a:t>Berek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Alex Fernandez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Justin </a:t>
            </a:r>
            <a:r>
              <a:rPr lang="en-US" sz="2800" dirty="0" err="1">
                <a:solidFill>
                  <a:srgbClr val="000000"/>
                </a:solidFill>
              </a:rPr>
              <a:t>Forkert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Mike Grad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Xi Zhang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3" name="Freeform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4" r="24536" b="1"/>
          <a:stretch>
            <a:fillRect/>
          </a:stretch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Methodology:  Flask</a:t>
            </a:r>
            <a:endParaRPr lang="en-US" sz="400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>
            <a:fillRect/>
          </a:stretch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228" y="2508105"/>
            <a:ext cx="4709345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SQLite3, we established a connection to the Covid-19 data that was generated from the API call and covid19.sqlite.</a:t>
            </a:r>
            <a:endParaRPr lang="en-US" sz="2000" dirty="0"/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From there, we were able to query the table and selected </a:t>
            </a:r>
            <a:r>
              <a:rPr lang="en-US" sz="2000" dirty="0" err="1"/>
              <a:t>submission_date</a:t>
            </a:r>
            <a:r>
              <a:rPr lang="en-US" sz="2000" dirty="0"/>
              <a:t>, state, </a:t>
            </a:r>
            <a:r>
              <a:rPr lang="en-US" sz="2000" dirty="0" err="1"/>
              <a:t>new_case</a:t>
            </a:r>
            <a:r>
              <a:rPr lang="en-US" sz="2000" dirty="0"/>
              <a:t> from the covid19.sqlite database.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highlight>
                <a:srgbClr val="FFFF00"/>
              </a:highlight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HTML &amp; CSS</a:t>
            </a:r>
            <a:endParaRPr lang="en-US" sz="3700" dirty="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>
            <a:fillRect/>
          </a:stretch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4"/>
          <p:cNvSpPr txBox="1"/>
          <p:nvPr/>
        </p:nvSpPr>
        <p:spPr>
          <a:xfrm>
            <a:off x="6342723" y="145709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HTML was structured using Bootstrap to created a dashboard layout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Nav Links/Buttons/Forms/Searches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Charts / Maps / Trackers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365761"/>
            <a:ext cx="4709345" cy="16516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</a:t>
            </a:r>
            <a:br>
              <a:rPr lang="en-US" sz="3700" dirty="0"/>
            </a:br>
            <a:r>
              <a:rPr lang="en-US" sz="3700" dirty="0"/>
              <a:t>JavaScript Outputs</a:t>
            </a:r>
            <a:endParaRPr lang="en-US" sz="3700" dirty="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>
            <a:fillRect/>
          </a:stretch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34607" y="2188591"/>
            <a:ext cx="5231574" cy="3790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Maps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Rates across US or selected state with Popup (US only)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Rates across US  or selected state with Popup (US only)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Timeseries plot of selected state infection/mortality rates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Plots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 by Latitude for US or state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 by Latitude for US or state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 by Median Income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 by Median Income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847827"/>
            <a:ext cx="5097340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 JavaScript Outputs cont’d</a:t>
            </a:r>
            <a:endParaRPr lang="en-US" sz="3700" dirty="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>
            <a:fillRect/>
          </a:stretch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228" y="2508105"/>
            <a:ext cx="4709345" cy="296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Covid-19 Tracker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Search Bar or Click on Map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Update textbox with Statistics</a:t>
            </a:r>
            <a:endParaRPr lang="en-US" sz="2000" dirty="0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</a:t>
            </a:r>
            <a:endParaRPr lang="en-US" sz="2000" dirty="0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</a:t>
            </a:r>
            <a:endParaRPr lang="en-US" sz="2000" dirty="0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Median Income</a:t>
            </a:r>
            <a:endParaRPr lang="en-US" sz="2000" dirty="0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Population</a:t>
            </a:r>
            <a:endParaRPr lang="en-US" sz="20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Prepopulate with current US data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640081"/>
            <a:ext cx="5158300" cy="1377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</a:t>
            </a:r>
            <a:br>
              <a:rPr lang="en-US" sz="3700" dirty="0"/>
            </a:br>
            <a:r>
              <a:rPr lang="en-US" sz="3700" dirty="0"/>
              <a:t>JavaScript Functionality</a:t>
            </a:r>
            <a:endParaRPr lang="en-US" sz="3700" dirty="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>
            <a:fillRect/>
          </a:stretch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228" y="2508105"/>
            <a:ext cx="5017244" cy="403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Selectors</a:t>
            </a:r>
            <a:endParaRPr lang="en-US" sz="2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Map:  Infection Rates or Mortality Rates</a:t>
            </a:r>
            <a:endParaRPr lang="en-US" sz="2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Charts:  Plots by Latitude</a:t>
            </a:r>
            <a:endParaRPr lang="en-US" sz="2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Datasets:  Covid-19 data or income/population data</a:t>
            </a:r>
            <a:endParaRPr lang="en-US" sz="2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Form textbox search by state</a:t>
            </a:r>
            <a:endParaRPr lang="en-US" sz="2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Click on map to update all charts by state </a:t>
            </a:r>
            <a:endParaRPr lang="en-US" sz="2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Current Covid-19 stats:  markers with infection rates and mortality rates by state</a:t>
            </a:r>
            <a:endParaRPr lang="en-US" sz="2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Color coding by level of infections/mortality </a:t>
            </a:r>
            <a:endParaRPr lang="en-US" sz="2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45"/>
          <p:cNvGrpSpPr>
            <a:grpSpLocks noGrp="1" noRot="1" noChangeAspect="1" noMove="1" noResize="1" noUngrp="1"/>
          </p:cNvGrpSpPr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1" name="Freeform: Shape 6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r="17696" b="-1"/>
          <a:stretch>
            <a:fillRect/>
          </a:stretch>
        </p:blipFill>
        <p:spPr>
          <a:xfrm>
            <a:off x="4232612" y="671951"/>
            <a:ext cx="3735770" cy="3359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9115" y="4767660"/>
            <a:ext cx="7601206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team experienced the following challenges during the project</a:t>
            </a: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Connecting SQLite database using flask.</a:t>
            </a:r>
            <a:endParaRPr lang="en-US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176" y="891540"/>
            <a:ext cx="4918544" cy="134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Conclusions</a:t>
            </a:r>
            <a:endParaRPr lang="en-US" sz="400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r="19185" b="-1"/>
          <a:stretch>
            <a:fillRect/>
          </a:stretch>
        </p:blipFill>
        <p:spPr>
          <a:xfrm>
            <a:off x="20" y="891540"/>
            <a:ext cx="5371152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71172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97908" y="1933430"/>
            <a:ext cx="5289426" cy="42823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Latitude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 relationship for infection rate and mortality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Median Income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 relationship for infection rate and mortality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Population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Positive relationship between both infection rate and mortality rate and the population size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1810"/>
          <a:stretch>
            <a:fillRect/>
          </a:stretch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latin typeface="+mj-lt"/>
                <a:ea typeface="+mj-ea"/>
                <a:cs typeface="+mj-cs"/>
              </a:rPr>
              <a:t>Questions</a:t>
            </a:r>
            <a:endParaRPr lang="en-US" sz="6600" kern="1200">
              <a:latin typeface="+mj-lt"/>
              <a:ea typeface="+mj-ea"/>
              <a:cs typeface="+mj-cs"/>
            </a:endParaRPr>
          </a:p>
        </p:txBody>
      </p:sp>
      <p:sp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405" r="-1" b="-1"/>
          <a:stretch>
            <a:fillRect/>
          </a:stretch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CD6E57"/>
                </a:solidFill>
              </a:rPr>
              <a:t>Project Goals</a:t>
            </a:r>
            <a:endParaRPr lang="en-US">
              <a:solidFill>
                <a:srgbClr val="CD6E57"/>
              </a:solidFill>
            </a:endParaRPr>
          </a:p>
        </p:txBody>
      </p:sp>
      <p:sp>
        <p:nvSpPr>
          <p:cNvPr id="41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CD6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28293"/>
          <a:stretch>
            <a:fillRect/>
          </a:stretch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  <p:graphicFrame>
        <p:nvGraphicFramePr>
          <p:cNvPr id="35" name="TextBox 4"/>
          <p:cNvGraphicFramePr/>
          <p:nvPr/>
        </p:nvGraphicFramePr>
        <p:xfrm>
          <a:off x="871220" y="2248823"/>
          <a:ext cx="6006192" cy="3928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 for Analysis</a:t>
            </a:r>
            <a:endParaRPr lang="en-US" dirty="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3" r="20809" b="5"/>
          <a:stretch>
            <a:fillRect/>
          </a:stretch>
        </p:blipFill>
        <p:spPr>
          <a:xfrm>
            <a:off x="8741229" y="2278173"/>
            <a:ext cx="2779017" cy="2774555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28" name="TextBox 4"/>
          <p:cNvGraphicFramePr/>
          <p:nvPr/>
        </p:nvGraphicFramePr>
        <p:xfrm>
          <a:off x="1136429" y="2278173"/>
          <a:ext cx="646786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Curved Up 2"/>
          <p:cNvSpPr/>
          <p:nvPr/>
        </p:nvSpPr>
        <p:spPr>
          <a:xfrm>
            <a:off x="1915886" y="5040086"/>
            <a:ext cx="2198914" cy="688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/>
          <p:cNvSpPr/>
          <p:nvPr/>
        </p:nvSpPr>
        <p:spPr>
          <a:xfrm>
            <a:off x="4419600" y="5040086"/>
            <a:ext cx="2198914" cy="688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8" name="Rectangle 37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>
            <a:fillRect/>
          </a:stretch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4"/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Describe the relationship between Covid-19 infection rates and mortality rates with income level</a:t>
            </a: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Describe the relationship between Covid-19 infection rates and mortality rates with latitude in the US</a:t>
            </a: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Describe the relationship between Covid-19 infection rates and mortality rates with population</a:t>
            </a: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86960" y="255905"/>
            <a:ext cx="7051675" cy="1313180"/>
          </a:xfrm>
        </p:spPr>
        <p:txBody>
          <a:bodyPr vert="horz" lIns="91440" tIns="45720" rIns="91440" bIns="45720" rtlCol="0" anchor="ctr">
            <a:normAutofit fontScale="90000"/>
          </a:bodyPr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Goals – Questions to Answer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8" name="Rectangle 37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Cleansing</a:t>
            </a:r>
            <a:endParaRPr lang="en-US" sz="3700" dirty="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>
            <a:fillRect/>
          </a:stretch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228" y="2508105"/>
            <a:ext cx="4709345" cy="2892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data, median income, and median population data cleaned using pandas and converted into a clean csv for use in the mapping and charting of the data.</a:t>
            </a:r>
            <a:endParaRPr lang="en-US" sz="22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Sources: </a:t>
            </a:r>
            <a:r>
              <a:rPr lang="en-US" sz="2200" dirty="0">
                <a:hlinkClick r:id="rId2"/>
              </a:rPr>
              <a:t>https://covid.cdc.gov/covid-data-tracker/#cases_totalcases</a:t>
            </a:r>
            <a:r>
              <a:rPr lang="en-US" sz="2200" dirty="0"/>
              <a:t>, </a:t>
            </a:r>
            <a:r>
              <a:rPr lang="en-US" sz="2200" dirty="0">
                <a:hlinkClick r:id="rId3"/>
              </a:rPr>
              <a:t>https://apps.bea.gov/iTable/iTable.cfm?reqid=70&amp;step=1&amp;isuri=1&amp;acrdn=1#reqid=70&amp;step=1&amp;isuri=1&amp;acrdn=1</a:t>
            </a:r>
            <a:r>
              <a:rPr lang="en-US" sz="2200" dirty="0"/>
              <a:t>, 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highlight>
                <a:srgbClr val="FFFF00"/>
              </a:highlight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  <a:endParaRPr lang="en-US" sz="3700" dirty="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70"/>
          <a:stretch>
            <a:fillRect/>
          </a:stretch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51" name="Rectangl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 CDC Data Sets 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infection and mortality rates broken down by state within the United States</a:t>
            </a:r>
            <a:r>
              <a:rPr lang="en-US" sz="2400" u="sng" dirty="0">
                <a:hlinkClick r:id="rId2"/>
              </a:rPr>
              <a:t>https://data.cdc.gov/Case-Surveillance/United-States-COVID-19-Cases-and-Deaths-by-State-o/9mfq-cb36</a:t>
            </a:r>
            <a:endParaRPr lang="en-US" sz="2400" u="sng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  <a:endParaRPr lang="en-US" sz="3700" dirty="0"/>
          </a:p>
        </p:txBody>
      </p:sp>
      <p:sp>
        <p:nvSpPr>
          <p:cNvPr id="51" name="Rectangl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Get Dynamic </a:t>
            </a:r>
            <a:r>
              <a:rPr lang="en-US" sz="2200" dirty="0" err="1"/>
              <a:t>Covid</a:t>
            </a:r>
            <a:r>
              <a:rPr lang="en-US" sz="2200" dirty="0"/>
              <a:t> 19 data through API </a:t>
            </a:r>
            <a:endParaRPr lang="en-US" sz="2200" dirty="0"/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737" y="1352695"/>
            <a:ext cx="5994640" cy="35877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  <a:endParaRPr lang="en-US" sz="3700" dirty="0"/>
          </a:p>
        </p:txBody>
      </p:sp>
      <p:sp>
        <p:nvSpPr>
          <p:cNvPr id="51" name="Rectangl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5199" y="0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Create data frame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 as </a:t>
            </a:r>
            <a:r>
              <a:rPr lang="en-US" sz="2200" dirty="0" err="1"/>
              <a:t>sqlite</a:t>
            </a:r>
            <a:r>
              <a:rPr lang="en-US" sz="2200" dirty="0"/>
              <a:t> file</a:t>
            </a:r>
            <a:endParaRPr lang="en-US" sz="2200" dirty="0"/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419" y="2278685"/>
            <a:ext cx="10777218" cy="35018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/>
          <p:cNvGrpSpPr>
            <a:grpSpLocks noGrp="1" noRot="1" noChangeAspect="1" noMove="1" noResize="1" noUngrp="1"/>
          </p:cNvGrpSpPr>
          <p:nvPr/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/>
            <p:cNvSpPr/>
            <p:nvPr/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/>
            <p:cNvSpPr/>
            <p:nvPr/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  <a:endParaRPr lang="en-US" sz="3700" dirty="0"/>
          </a:p>
        </p:txBody>
      </p:sp>
      <p:pic>
        <p:nvPicPr>
          <p:cNvPr id="4" name="Picture 3" descr="A picture containing cake, fruit, colored, decorated&#10;&#10;Description automatically generated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70"/>
          <a:stretch>
            <a:fillRect/>
          </a:stretch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51" name="Rectangl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 </a:t>
            </a:r>
            <a:r>
              <a:rPr lang="en-US" sz="2200" dirty="0" err="1"/>
              <a:t>Kaggle</a:t>
            </a:r>
            <a:r>
              <a:rPr lang="en-US" sz="2200" dirty="0"/>
              <a:t> Data Sets</a:t>
            </a: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Latitude and Longitude by state 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Downloaded as csv</a:t>
            </a:r>
            <a:endParaRPr lang="en-US" sz="2200" dirty="0"/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BEA.gov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Median income and population</a:t>
            </a: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Downloaded as a csv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3108</Words>
  <Application>WPS 演示</Application>
  <PresentationFormat>Widescreen</PresentationFormat>
  <Paragraphs>127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DengXian</vt:lpstr>
      <vt:lpstr>Office Theme</vt:lpstr>
      <vt:lpstr>1_Office Theme</vt:lpstr>
      <vt:lpstr>COVID-19  Socioeconomic Analysis  17 OCT 2020</vt:lpstr>
      <vt:lpstr>Project Goals</vt:lpstr>
      <vt:lpstr>Methodology for Analysis</vt:lpstr>
      <vt:lpstr>Project Goals – Questions to Answer</vt:lpstr>
      <vt:lpstr>Methodology:  Data Cleansing</vt:lpstr>
      <vt:lpstr>Methodology:  Data Sourcing</vt:lpstr>
      <vt:lpstr>Methodology:  Data Sourcing</vt:lpstr>
      <vt:lpstr>Methodology:  Data Sourcing</vt:lpstr>
      <vt:lpstr>Methodology:  Data Sourcing</vt:lpstr>
      <vt:lpstr>Methodology:  Flask</vt:lpstr>
      <vt:lpstr>Methodology: Coding HTML &amp; CSS</vt:lpstr>
      <vt:lpstr>Methodology: Coding JavaScript Outputs</vt:lpstr>
      <vt:lpstr>Methodology: Coding  JavaScript Outputs cont’d</vt:lpstr>
      <vt:lpstr>Methodology: Coding  JavaScript Functionality</vt:lpstr>
      <vt:lpstr>Challenges</vt:lpstr>
      <vt:lpstr>Conclusions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 Socioeconomic Analysis  17 OCT 2020</dc:title>
  <dc:creator>cberek226@gmail.com</dc:creator>
  <cp:lastModifiedBy>xzhan</cp:lastModifiedBy>
  <cp:revision>6</cp:revision>
  <dcterms:created xsi:type="dcterms:W3CDTF">2020-10-17T14:25:00Z</dcterms:created>
  <dcterms:modified xsi:type="dcterms:W3CDTF">2020-10-17T18:01:54Z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